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7"/>
  </p:notesMasterIdLst>
  <p:sldIdLst>
    <p:sldId id="264" r:id="rId2"/>
    <p:sldId id="259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9" r:id="rId24"/>
    <p:sldId id="288" r:id="rId25"/>
    <p:sldId id="290" r:id="rId26"/>
    <p:sldId id="291" r:id="rId27"/>
    <p:sldId id="292" r:id="rId28"/>
    <p:sldId id="294" r:id="rId29"/>
    <p:sldId id="295" r:id="rId30"/>
    <p:sldId id="296" r:id="rId31"/>
    <p:sldId id="298" r:id="rId32"/>
    <p:sldId id="299" r:id="rId33"/>
    <p:sldId id="300" r:id="rId34"/>
    <p:sldId id="301" r:id="rId35"/>
    <p:sldId id="302" r:id="rId36"/>
    <p:sldId id="303" r:id="rId37"/>
    <p:sldId id="304" r:id="rId38"/>
    <p:sldId id="305" r:id="rId39"/>
    <p:sldId id="306" r:id="rId40"/>
    <p:sldId id="307" r:id="rId41"/>
    <p:sldId id="308" r:id="rId42"/>
    <p:sldId id="309" r:id="rId43"/>
    <p:sldId id="310" r:id="rId44"/>
    <p:sldId id="311" r:id="rId45"/>
    <p:sldId id="312" r:id="rId46"/>
    <p:sldId id="313" r:id="rId47"/>
    <p:sldId id="314" r:id="rId48"/>
    <p:sldId id="315" r:id="rId49"/>
    <p:sldId id="316" r:id="rId50"/>
    <p:sldId id="317" r:id="rId51"/>
    <p:sldId id="318" r:id="rId52"/>
    <p:sldId id="325" r:id="rId53"/>
    <p:sldId id="326" r:id="rId54"/>
    <p:sldId id="327" r:id="rId55"/>
    <p:sldId id="328" r:id="rId56"/>
    <p:sldId id="329" r:id="rId57"/>
    <p:sldId id="330" r:id="rId58"/>
    <p:sldId id="331" r:id="rId59"/>
    <p:sldId id="333" r:id="rId60"/>
    <p:sldId id="339" r:id="rId61"/>
    <p:sldId id="340" r:id="rId62"/>
    <p:sldId id="341" r:id="rId63"/>
    <p:sldId id="342" r:id="rId64"/>
    <p:sldId id="343" r:id="rId65"/>
    <p:sldId id="344" r:id="rId6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5050"/>
    <a:srgbClr val="FF9966"/>
    <a:srgbClr val="054934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3" d="100"/>
          <a:sy n="83" d="100"/>
        </p:scale>
        <p:origin x="79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44551649-06D6-497A-AEFD-700A48175DFF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B2108B2-AB57-4787-934F-0465C9C3684B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61292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BE43A-C0D3-4075-8835-0B125DE6670A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6E840-96B9-4253-B50E-05F85B93DB98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802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6EA74-2B13-4390-AA1F-D86F5B848C39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653AF-8DE0-4356-A83C-1D028B6CF39E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0466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A7E1B-F450-41B0-8679-D27A1766F7CD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B85EF-7856-4ABC-B81C-B02262A058BD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994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02174-BEEE-4D11-BA3B-D8F7B33B8DC4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72234-D988-4EAC-B016-E5912CED7FF5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9561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89551-D189-4C66-A6BF-24C64A8E0FA1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63166-8B13-4505-A0FE-39BDC4EDDAD2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0918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D219A-CD49-4ECF-AA65-638F67CC48D3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EB96A-94D7-4263-A0AC-C452B3BD52B7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892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A982D-40F1-4A95-AEC2-59F4900CAEF4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BFDA7-15B9-466A-8E4D-95DF2BC447B3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3729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259E6-7471-494F-8DA0-48A24E9B7D1E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E3702-F6F4-4EAF-A828-4A7751318BA0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545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5A2DD-14CE-45B8-8B9E-3EB178EED164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48B90-5C9F-407E-952D-08E8C09273AD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256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2F093-E19E-4EDC-9D3B-4F00A37A8BDE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1E71-72AA-481C-B0F5-74118C987B57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270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CB3FF-D4CD-476F-877B-950513889D61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1B85D-B43E-412C-B6E9-36D180042158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6642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6EBCD89E-8FF1-4949-A52D-D1346F9921D2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8E7B425-6161-443B-8614-1B49A8F8BDB7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827584" y="1700808"/>
            <a:ext cx="7416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600" b="1">
                <a:solidFill>
                  <a:schemeClr val="bg1"/>
                </a:solidFill>
                <a:latin typeface="Comic Sans MS" panose="030F0702030302020204" pitchFamily="66" charset="0"/>
              </a:rPr>
              <a:t>Fehlerkorrektur</a:t>
            </a:r>
          </a:p>
          <a:p>
            <a:r>
              <a:rPr lang="de-DE" sz="2400">
                <a:solidFill>
                  <a:schemeClr val="bg1"/>
                </a:solidFill>
                <a:latin typeface="Comic Sans MS" panose="030F0702030302020204" pitchFamily="66" charset="0"/>
              </a:rPr>
              <a:t>Handelskorrespondenz „Teemaster GmbH“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585172" y="1075890"/>
            <a:ext cx="79736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… Teekultur …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9" y="4653136"/>
            <a:ext cx="718695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Das Wichtigste ist, dass Sie ein tiefes Verständnis der Teekunstkultur haben.</a:t>
            </a:r>
            <a:endParaRPr lang="en-GB" altLang="en-US" sz="1800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79843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63588" y="1490646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Arbeitserfahrung mindestens 3 Jahre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8" y="4653136"/>
            <a:ext cx="711494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Betroffene Erfahrungen ab 3 Jahre</a:t>
            </a:r>
            <a:endParaRPr lang="en-GB" altLang="en-US" sz="1800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79857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63588" y="531173"/>
            <a:ext cx="7416824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z. H.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oder z. Hd. / z. Hdn.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Langform: zu Händen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b="1" i="1">
              <a:solidFill>
                <a:schemeClr val="bg1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latin typeface="+mn-lt"/>
              </a:rPr>
              <a:t>Teemaster GmbH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latin typeface="+mn-lt"/>
              </a:rPr>
              <a:t>z. H. Zunyu Luo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latin typeface="+mn-lt"/>
              </a:rPr>
              <a:t>Gartenstraße 83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latin typeface="+mn-lt"/>
              </a:rPr>
              <a:t>60596 Frankfurt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8" y="4653136"/>
            <a:ext cx="8114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z.H.</a:t>
            </a:r>
            <a:endParaRPr lang="en-GB" altLang="en-US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0DAD805-FD59-48EB-964A-75766E699722}"/>
              </a:ext>
            </a:extLst>
          </p:cNvPr>
          <p:cNvSpPr txBox="1"/>
          <p:nvPr/>
        </p:nvSpPr>
        <p:spPr>
          <a:xfrm>
            <a:off x="3131840" y="2465504"/>
            <a:ext cx="16496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latin typeface="+mn-lt"/>
              </a:rPr>
              <a:t>Teemaster GmbH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latin typeface="+mn-lt"/>
              </a:rPr>
              <a:t>Gartenstraße 83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latin typeface="+mn-lt"/>
              </a:rPr>
              <a:t>60596 Frankfurt</a:t>
            </a:r>
            <a:endParaRPr lang="en-US" sz="1600" b="1"/>
          </a:p>
        </p:txBody>
      </p:sp>
    </p:spTree>
    <p:extLst>
      <p:ext uri="{BB962C8B-B14F-4D97-AF65-F5344CB8AC3E}">
        <p14:creationId xmlns:p14="http://schemas.microsoft.com/office/powerpoint/2010/main" val="273441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39646" y="1937665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Die Teemaster GmbH sucht …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1547664" y="4367773"/>
            <a:ext cx="444942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Wir, Tee Master, suchen …</a:t>
            </a:r>
            <a:endParaRPr lang="en-GB" altLang="en-US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267131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1024376" y="848577"/>
            <a:ext cx="74168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Senden Sie Ihre Bewerbungsunterlagen an die Mailadresse 123456@163.com.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9" y="4653136"/>
            <a:ext cx="711494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i="1">
                <a:solidFill>
                  <a:srgbClr val="FFFF99"/>
                </a:solidFill>
              </a:rPr>
              <a:t>Senden Sie Ihre Bewerbungsunterlagen an die Mailbox 123456@163.com. </a:t>
            </a:r>
            <a:endParaRPr lang="en-GB" altLang="en-US" sz="1800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13436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1187624" y="848577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Arbeitsbeginn: 1. Oktober 2020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9" y="4653136"/>
            <a:ext cx="704294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Der Anfangszeit der Arbeit: Seit 1.Oktober.</a:t>
            </a:r>
            <a:endParaRPr lang="en-GB" altLang="en-US" sz="1800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72124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72472" y="1066671"/>
            <a:ext cx="74168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de-DE" i="1">
                <a:solidFill>
                  <a:schemeClr val="bg1"/>
                </a:solidFill>
              </a:rPr>
              <a:t>Wir suchen ab sofort einen Buchhalter oder eine Buchhalterin. </a:t>
            </a:r>
            <a:endParaRPr lang="en-US" i="1">
              <a:solidFill>
                <a:schemeClr val="bg1"/>
              </a:solidFill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72472" y="4437112"/>
            <a:ext cx="7029681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de-DE" i="1" kern="100">
                <a:solidFill>
                  <a:srgbClr val="FFFF99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Wir besuchen ab sofort einen Buchhalter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de-DE" i="1" kern="100">
                <a:solidFill>
                  <a:srgbClr val="FFFF99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oder eine Buchhalterin</a:t>
            </a:r>
            <a:r>
              <a:rPr lang="de-DE" kern="100">
                <a:solidFill>
                  <a:srgbClr val="FFFF99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endParaRPr lang="en-US" kern="100">
              <a:solidFill>
                <a:srgbClr val="FFFF99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96117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1008143" y="1268760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Goethe Straße 23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7358" y="4225605"/>
            <a:ext cx="30839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i="1">
                <a:solidFill>
                  <a:srgbClr val="FFFF99"/>
                </a:solidFill>
              </a:rPr>
              <a:t>23 Goethe Straße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44053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998728" y="1198258"/>
            <a:ext cx="741682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i="1">
                <a:solidFill>
                  <a:schemeClr val="bg1"/>
                </a:solidFill>
              </a:rPr>
              <a:t>Unser Unternehmen wird aufgrund der Bed</a:t>
            </a:r>
            <a:r>
              <a:rPr lang="en-US" altLang="zh-CN" b="1" i="1">
                <a:solidFill>
                  <a:schemeClr val="bg1"/>
                </a:solidFill>
              </a:rPr>
              <a:t>ü</a:t>
            </a:r>
            <a:r>
              <a:rPr lang="en-US" b="1" i="1">
                <a:solidFill>
                  <a:schemeClr val="bg1"/>
                </a:solidFill>
              </a:rPr>
              <a:t>rfnisse der Einkaufsabteilung 6 Einkäufer</a:t>
            </a:r>
            <a:r>
              <a:rPr lang="zh-CN" altLang="en-US" b="1" i="1">
                <a:solidFill>
                  <a:schemeClr val="bg1"/>
                </a:solidFill>
              </a:rPr>
              <a:t>（</a:t>
            </a:r>
            <a:r>
              <a:rPr lang="en-US" b="1" i="1">
                <a:solidFill>
                  <a:schemeClr val="bg1"/>
                </a:solidFill>
              </a:rPr>
              <a:t>m/w</a:t>
            </a:r>
            <a:r>
              <a:rPr lang="zh-CN" altLang="en-US" b="1" i="1">
                <a:solidFill>
                  <a:schemeClr val="bg1"/>
                </a:solidFill>
              </a:rPr>
              <a:t>）</a:t>
            </a:r>
            <a:r>
              <a:rPr lang="en-US" b="1" i="1">
                <a:solidFill>
                  <a:schemeClr val="bg1"/>
                </a:solidFill>
              </a:rPr>
              <a:t> einstellen</a:t>
            </a:r>
            <a:r>
              <a:rPr lang="en-GB" altLang="en-US" b="1" i="1">
                <a:solidFill>
                  <a:schemeClr val="bg1"/>
                </a:solidFill>
                <a:latin typeface="+mn-lt"/>
              </a:rPr>
              <a:t>.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8" y="4653136"/>
            <a:ext cx="646687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i="1" kern="100">
                <a:solidFill>
                  <a:srgbClr val="FFFF99"/>
                </a:solidFill>
                <a:effectLst/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Unser Unternehmen wird aufgrund der Bed</a:t>
            </a:r>
            <a:r>
              <a:rPr lang="zh-CN" i="1" kern="100">
                <a:solidFill>
                  <a:srgbClr val="FFFF99"/>
                </a:solidFill>
                <a:effectLst/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ü</a:t>
            </a:r>
            <a:r>
              <a:rPr lang="en-US" i="1" kern="100">
                <a:solidFill>
                  <a:srgbClr val="FFFF99"/>
                </a:solidFill>
                <a:effectLst/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rfnisse der Einkaufsabteilung 6 Athleten</a:t>
            </a:r>
            <a:r>
              <a:rPr lang="zh-CN" i="1" kern="100">
                <a:solidFill>
                  <a:srgbClr val="FFFF99"/>
                </a:solidFill>
                <a:effectLst/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i="1" kern="100">
                <a:solidFill>
                  <a:srgbClr val="FFFF99"/>
                </a:solidFill>
                <a:effectLst/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m/w</a:t>
            </a:r>
            <a:r>
              <a:rPr lang="zh-CN" i="1" kern="100">
                <a:solidFill>
                  <a:srgbClr val="FFFF99"/>
                </a:solidFill>
                <a:effectLst/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i="1" kern="100">
                <a:solidFill>
                  <a:srgbClr val="FFFF99"/>
                </a:solidFill>
                <a:effectLst/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 einstellen.</a:t>
            </a:r>
            <a:endParaRPr lang="en-GB" altLang="en-US" i="1">
              <a:solidFill>
                <a:srgbClr val="FFFF99"/>
              </a:solidFill>
              <a:latin typeface="+mn-lt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48747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59237" y="1124744"/>
            <a:ext cx="74168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Unsere Firma zeichnet sich durch eine sehr persönliche Atmosphäre aus.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8" y="4653136"/>
            <a:ext cx="76910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Unsere Firma sich durch eine sehr persönliche Überwachung aus.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09958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1475656" y="1409174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bg1"/>
                </a:solidFill>
                <a:latin typeface="+mn-lt"/>
              </a:rPr>
              <a:t>freundlich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1691680" y="4293096"/>
            <a:ext cx="16417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freudlich</a:t>
            </a:r>
            <a:endParaRPr lang="en-GB" altLang="en-US" sz="1800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1229907" y="900678"/>
            <a:ext cx="7416824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Arbeitszeit: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Mo - Fr von 9:00 bis 16:00 Uhr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b="1" i="1">
              <a:solidFill>
                <a:schemeClr val="bg1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falls “Wochentage”: Mo - Sa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8" y="4653136"/>
            <a:ext cx="81937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Arbeitszeit von 9:00 bis 16:00 an Wochentagen</a:t>
            </a:r>
            <a:endParaRPr lang="en-GB" altLang="en-US" sz="1800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15791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92460" y="1880919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Mit freundlichen Grüßen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8" y="4653136"/>
            <a:ext cx="43220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i="1">
                <a:solidFill>
                  <a:srgbClr val="FFFF99"/>
                </a:solidFill>
              </a:rPr>
              <a:t>Mit freundlichen grüßen.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40812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92460" y="1880919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wir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8" y="4653136"/>
            <a:ext cx="68989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Seher geehrte Frau Li,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Wir haben erfahren, dass …</a:t>
            </a:r>
            <a:endParaRPr lang="en-GB" altLang="en-US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85630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92460" y="1880919"/>
            <a:ext cx="74168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Wer zahlt den Transport, wie sind die Preise, welche Rabatte und Skonti gibt es?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8" y="4653136"/>
            <a:ext cx="537820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Wer zahlt den Transport, Preis,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Rabatte, Skonti etc.?</a:t>
            </a:r>
            <a:endParaRPr lang="en-GB" altLang="en-US" sz="1800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75589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1259632" y="1484784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… , dass wir Ihnen so spät antworten. 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1618402" y="4581128"/>
            <a:ext cx="576869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Entschuldigen Sie bitte,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dass die Antwort so lange dauert.</a:t>
            </a:r>
            <a:endParaRPr lang="en-GB" altLang="en-US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96875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702800" y="1461669"/>
            <a:ext cx="79208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Wir möchten gerne eine Bestellung aufgeben.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17734" y="4348674"/>
            <a:ext cx="76910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i="1">
                <a:solidFill>
                  <a:srgbClr val="FFFF99"/>
                </a:solidFill>
              </a:rPr>
              <a:t>Wir möchten gerne eine Bestellung aufnehmen.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27162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1024376" y="1198258"/>
            <a:ext cx="741682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Könnten Sie uns innerhalb der nächsten drei Tage Ihre gewünschte Menge mitteilen?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9" y="4653136"/>
            <a:ext cx="682691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i="1">
                <a:solidFill>
                  <a:srgbClr val="FFFF99"/>
                </a:solidFill>
                <a:effectLst/>
                <a:latin typeface="+mn-lt"/>
                <a:ea typeface="SimSun" panose="02010600030101010101" pitchFamily="2" charset="-122"/>
              </a:rPr>
              <a:t>Sie sollen innerhalb von drei Tagen auf die Menge antworten, die Sie bestellen möchten.</a:t>
            </a:r>
            <a:endParaRPr lang="en-GB" altLang="en-US" i="1">
              <a:solidFill>
                <a:srgbClr val="FFFF99"/>
              </a:solidFill>
              <a:latin typeface="+mn-lt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403842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935386" y="1002708"/>
            <a:ext cx="741682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Wir gewähren Rabatte wie folgt: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ab 5000 € Bestellwert 10 %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ab 10.000 € Bestellwert 20 %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935386" y="4149080"/>
            <a:ext cx="733097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i="1">
                <a:solidFill>
                  <a:srgbClr val="FFFF99"/>
                </a:solidFill>
                <a:effectLst/>
                <a:latin typeface="+mn-lt"/>
                <a:ea typeface="SimSun" panose="02010600030101010101" pitchFamily="2" charset="-122"/>
              </a:rPr>
              <a:t>Zusätzlich gewähren wir Ihnen aufgrund Ihrer Bestellmenge entsprechende Rabatte.</a:t>
            </a:r>
            <a:endParaRPr lang="en-GB" altLang="en-US" i="1">
              <a:solidFill>
                <a:srgbClr val="FFFF99"/>
              </a:solidFill>
              <a:latin typeface="+mn-lt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59377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92460" y="1880919"/>
            <a:ext cx="741682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Mit freundlichen Grüßen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L. Ma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Teemaster GmbH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8" y="4653136"/>
            <a:ext cx="4054315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i="1">
                <a:solidFill>
                  <a:srgbClr val="FFFF99"/>
                </a:solidFill>
              </a:rPr>
              <a:t>Mit freudlichen Grüßen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en-US" sz="1800" i="1">
              <a:solidFill>
                <a:srgbClr val="FFFF99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Chongqing GmbH</a:t>
            </a:r>
            <a:endParaRPr lang="en-GB" altLang="en-US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57935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1024376" y="1370331"/>
            <a:ext cx="741682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b="1" i="1">
                <a:solidFill>
                  <a:schemeClr val="bg1"/>
                </a:solidFill>
              </a:rPr>
              <a:t>Teemaster GmbH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b="1" i="1">
                <a:solidFill>
                  <a:schemeClr val="bg1"/>
                </a:solidFill>
              </a:rPr>
              <a:t>Gartenstraße 83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b="1" i="1">
                <a:solidFill>
                  <a:schemeClr val="bg1"/>
                </a:solidFill>
              </a:rPr>
              <a:t>56932 Frankfurt</a:t>
            </a:r>
            <a:endParaRPr lang="en-GB" altLang="en-US" b="1" i="1">
              <a:solidFill>
                <a:schemeClr val="bg1"/>
              </a:solidFill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8" y="4653136"/>
            <a:ext cx="733097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Teemaster GmbH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56932 Frankfurt</a:t>
            </a:r>
            <a:endParaRPr lang="en-GB" altLang="en-US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76282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1182657" y="1162952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Chefassistent oder Chefassistentin.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544519" y="4346059"/>
            <a:ext cx="73062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i="1">
                <a:solidFill>
                  <a:srgbClr val="FFFF99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Assistent oder Assistentin des Präsidenten</a:t>
            </a:r>
            <a:r>
              <a:rPr lang="de-DE" altLang="en-US" i="1">
                <a:solidFill>
                  <a:srgbClr val="FFFF99"/>
                </a:solidFill>
              </a:rPr>
              <a:t>.</a:t>
            </a:r>
            <a:endParaRPr lang="en-GB" altLang="en-US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33628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1619672" y="1268760"/>
            <a:ext cx="619982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de-DE" b="1">
                <a:solidFill>
                  <a:schemeClr val="bg1">
                    <a:lumMod val="95000"/>
                  </a:schemeClr>
                </a:solidFill>
              </a:rPr>
              <a:t>Den Rabatt von 10 % nehmen wir in Anspruch.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1403648" y="4597605"/>
            <a:ext cx="63471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Und wir können 10 % Rabatt haben.</a:t>
            </a:r>
            <a:endParaRPr lang="en-GB" altLang="en-US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28382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1187624" y="1346954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München</a:t>
            </a:r>
            <a:endParaRPr lang="en-GB" altLang="en-US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9" y="4653136"/>
            <a:ext cx="63228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i="1">
                <a:solidFill>
                  <a:srgbClr val="FFFF99"/>
                </a:solidFill>
              </a:rPr>
              <a:t>Münschen</a:t>
            </a:r>
            <a:endParaRPr lang="en-GB" altLang="en-US" i="1" dirty="0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52339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956683" y="1412776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8 x 100 kg</a:t>
            </a:r>
            <a:endParaRPr lang="en-GB" altLang="en-US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971390" y="4346613"/>
            <a:ext cx="72589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i="1">
                <a:solidFill>
                  <a:srgbClr val="FFFF99"/>
                </a:solidFill>
              </a:rPr>
              <a:t>100 kg x 8</a:t>
            </a:r>
            <a:endParaRPr lang="en-GB" altLang="en-US" sz="1800" i="1" dirty="0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97094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92460" y="1880919"/>
            <a:ext cx="741682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b="1" i="1">
                <a:solidFill>
                  <a:schemeClr val="bg1"/>
                </a:solidFill>
              </a:rPr>
              <a:t>Mit freundlichen Grüßen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9" y="4653136"/>
            <a:ext cx="70429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i="1">
                <a:solidFill>
                  <a:srgbClr val="FFFF99"/>
                </a:solidFill>
              </a:rPr>
              <a:t>Mit freudlichen Grüßen</a:t>
            </a:r>
            <a:endParaRPr lang="en-GB" altLang="en-US" i="1" dirty="0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49579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92460" y="1880919"/>
            <a:ext cx="741682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b="1" i="1">
                <a:solidFill>
                  <a:schemeClr val="bg1"/>
                </a:solidFill>
              </a:rPr>
              <a:t>Mit freundlichen Grüßen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8" y="4653136"/>
            <a:ext cx="72589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Mit feudlichen Grüßen</a:t>
            </a:r>
            <a:endParaRPr lang="en-GB" altLang="en-US" sz="1800" i="1" dirty="0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96033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92460" y="1880919"/>
            <a:ext cx="741682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b="1" i="1">
                <a:solidFill>
                  <a:schemeClr val="bg1"/>
                </a:solidFill>
              </a:rPr>
              <a:t>Mit freundlichen Grüßen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9" y="4653136"/>
            <a:ext cx="711494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i="1">
                <a:solidFill>
                  <a:srgbClr val="FFFF99"/>
                </a:solidFill>
              </a:rPr>
              <a:t>Mit freundlichen Größen!</a:t>
            </a:r>
            <a:endParaRPr lang="en-GB" altLang="en-US" i="1" dirty="0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771641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63588" y="692696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Ling Chen</a:t>
            </a:r>
            <a:endParaRPr lang="en-GB" altLang="en-US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8" y="4653136"/>
            <a:ext cx="69709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i="1">
                <a:solidFill>
                  <a:srgbClr val="FFFF99"/>
                </a:solidFill>
              </a:rPr>
              <a:t>Ling chen</a:t>
            </a:r>
            <a:endParaRPr lang="en-GB" altLang="en-US" sz="1800" i="1" dirty="0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87987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49417" y="998203"/>
            <a:ext cx="741682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 err="1">
                <a:solidFill>
                  <a:schemeClr val="bg1"/>
                </a:solidFill>
                <a:latin typeface="+mn-lt"/>
              </a:rPr>
              <a:t>Sehr</a:t>
            </a:r>
            <a:r>
              <a:rPr lang="en-GB" altLang="en-US" b="1" i="1">
                <a:solidFill>
                  <a:schemeClr val="bg1"/>
                </a:solidFill>
                <a:latin typeface="+mn-lt"/>
              </a:rPr>
              <a:t> geehrte Damen und Herren,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b="1" i="1">
              <a:solidFill>
                <a:schemeClr val="bg1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Sehr geehrte Frau Ahlers,</a:t>
            </a:r>
            <a:endParaRPr lang="en-GB" altLang="en-US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8" y="4653136"/>
            <a:ext cx="69709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Sehr geehrte Teeblume Stuttgart</a:t>
            </a:r>
            <a:endParaRPr lang="en-GB" altLang="en-US" i="1" dirty="0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78979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92460" y="1880919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… es tut mir sehr leid …</a:t>
            </a:r>
            <a:endParaRPr lang="en-GB" altLang="en-US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724326" y="4054226"/>
            <a:ext cx="710944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i="1">
                <a:solidFill>
                  <a:srgbClr val="FFFF99"/>
                </a:solidFill>
              </a:rPr>
              <a:t>Sehr geehrte Damen und Herren,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i="1">
                <a:solidFill>
                  <a:srgbClr val="FFFF99"/>
                </a:solidFill>
              </a:rPr>
              <a:t>tut es mir sehr leid für den Fehler, den ich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i="1">
                <a:solidFill>
                  <a:srgbClr val="FFFF99"/>
                </a:solidFill>
              </a:rPr>
              <a:t>gemacht habe.</a:t>
            </a:r>
            <a:endParaRPr lang="en-GB" altLang="en-US" i="1" dirty="0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74438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92460" y="1880919"/>
            <a:ext cx="74168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Sehr geehrte Damen und Herren,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vielen Dank für Ihr Angebot.</a:t>
            </a:r>
            <a:endParaRPr lang="en-GB" altLang="en-US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9" y="4653136"/>
            <a:ext cx="6610892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i="1">
                <a:solidFill>
                  <a:srgbClr val="FFFF99"/>
                </a:solidFill>
              </a:rPr>
              <a:t>Sehr geehrte Damen und Herren,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en-US" sz="1800" i="1">
              <a:solidFill>
                <a:srgbClr val="FFFF99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Vielen Dank Für ihr Angebot.</a:t>
            </a:r>
            <a:endParaRPr lang="en-GB" altLang="en-US" i="1" dirty="0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48883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92460" y="1880919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Gehalt: 4000 € brutto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1907704" y="4546668"/>
            <a:ext cx="233269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i="1">
                <a:solidFill>
                  <a:srgbClr val="FFFF99"/>
                </a:solidFill>
              </a:rPr>
              <a:t>Gehalt: 4000</a:t>
            </a:r>
            <a:endParaRPr lang="en-GB" altLang="en-US" sz="1800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00208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92460" y="1880919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715 kg</a:t>
            </a:r>
            <a:endParaRPr lang="en-GB" altLang="en-US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9" y="4653136"/>
            <a:ext cx="68269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715kg</a:t>
            </a:r>
            <a:endParaRPr lang="en-GB" altLang="en-US" i="1" dirty="0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00388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43218" y="1268760"/>
            <a:ext cx="74168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bis zum 15. Nov.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bis zum 15. November</a:t>
            </a:r>
            <a:endParaRPr lang="en-GB" altLang="en-US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70510" y="4077072"/>
            <a:ext cx="74029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i="1">
                <a:solidFill>
                  <a:srgbClr val="FFFF99"/>
                </a:solidFill>
              </a:rPr>
              <a:t>bis zum 15.Nov</a:t>
            </a:r>
            <a:endParaRPr lang="en-GB" altLang="en-US" sz="1800" i="1" dirty="0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62535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92460" y="1880919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1000 Tüten à 100 g</a:t>
            </a:r>
            <a:endParaRPr lang="en-GB" altLang="en-US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9" y="4653136"/>
            <a:ext cx="69709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1000 Tüten a 100 g</a:t>
            </a:r>
            <a:endParaRPr lang="en-GB" altLang="en-US" sz="1800" i="1" dirty="0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48568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63588" y="844127"/>
            <a:ext cx="7416824" cy="2160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de-DE">
                <a:solidFill>
                  <a:schemeClr val="bg1"/>
                </a:solidFill>
              </a:rPr>
              <a:t>Sehr geehrte Frau X,</a:t>
            </a:r>
            <a:endParaRPr lang="en-US">
              <a:solidFill>
                <a:schemeClr val="bg1"/>
              </a:solidFill>
            </a:endParaRPr>
          </a:p>
          <a:p>
            <a:pPr>
              <a:buNone/>
            </a:pPr>
            <a:r>
              <a:rPr lang="de-DE">
                <a:solidFill>
                  <a:schemeClr val="bg1"/>
                </a:solidFill>
              </a:rPr>
              <a:t>vielen Dank für Ihre Bestellung. Es tut uns sehr leid, dass wir Sie so lange haben warten lassen.</a:t>
            </a:r>
            <a:endParaRPr lang="en-GB" altLang="en-US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63588" y="3998423"/>
            <a:ext cx="6898924" cy="2234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5000"/>
              </a:lnSpc>
              <a:buNone/>
            </a:pPr>
            <a:r>
              <a:rPr lang="de-DE" kern="100">
                <a:solidFill>
                  <a:srgbClr val="FFFF99"/>
                </a:solidFill>
                <a:effectLst/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Sehr geehrte Frau X,</a:t>
            </a:r>
            <a:endParaRPr lang="en-US" kern="100">
              <a:solidFill>
                <a:srgbClr val="FFFF99"/>
              </a:solidFill>
              <a:effectLst/>
              <a:latin typeface="+mn-lt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de-DE">
                <a:solidFill>
                  <a:srgbClr val="FFFF99"/>
                </a:solidFill>
                <a:effectLst/>
                <a:latin typeface="+mn-lt"/>
                <a:ea typeface="SimSun" panose="02010600030101010101" pitchFamily="2" charset="-122"/>
              </a:rPr>
              <a:t>vielen Dank für Ihre Bestellung. Und es tut mir sehr leid, dass wir dich so lange warten ließen.</a:t>
            </a:r>
            <a:endParaRPr lang="en-GB" altLang="en-US" i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71169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9" y="4653136"/>
            <a:ext cx="56747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Wir können Ihnen verschiedene 8-Schätze-Tee anbieten.</a:t>
            </a:r>
            <a:endParaRPr lang="en-GB" altLang="en-US" sz="1800" i="1" dirty="0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043609" y="1412776"/>
            <a:ext cx="56166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i="1">
                <a:solidFill>
                  <a:schemeClr val="bg1"/>
                </a:solidFill>
              </a:rPr>
              <a:t>Wir können Ihnen verschiedene 8-Schätze-Tees anbieten.</a:t>
            </a:r>
          </a:p>
        </p:txBody>
      </p:sp>
    </p:spTree>
    <p:extLst>
      <p:ext uri="{BB962C8B-B14F-4D97-AF65-F5344CB8AC3E}">
        <p14:creationId xmlns:p14="http://schemas.microsoft.com/office/powerpoint/2010/main" val="160787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92460" y="1880919"/>
            <a:ext cx="74168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Wir gewähren einen Rabatt auf die Bestellmenge.</a:t>
            </a:r>
            <a:endParaRPr lang="en-GB" altLang="en-US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9" y="4653136"/>
            <a:ext cx="718695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i="1">
                <a:solidFill>
                  <a:srgbClr val="FFFF99"/>
                </a:solidFill>
              </a:rPr>
              <a:t>Wir gewähren einen Rabatt der Bestellmenge.</a:t>
            </a:r>
            <a:endParaRPr lang="en-GB" altLang="en-US" sz="1800" i="1" dirty="0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356491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467544" y="1907507"/>
            <a:ext cx="84249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…, zum Preis von 15 bis 26 Euro.</a:t>
            </a:r>
            <a:endParaRPr lang="en-GB" altLang="en-US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9" y="4653136"/>
            <a:ext cx="697093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i="1">
                <a:solidFill>
                  <a:srgbClr val="FFFF99"/>
                </a:solidFill>
              </a:rPr>
              <a:t>… , die zum Preis von 15 Euro bis 26 Euro sind.</a:t>
            </a:r>
            <a:endParaRPr lang="en-GB" altLang="en-US" sz="1800" i="1" dirty="0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15571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63588" y="1378799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-</a:t>
            </a:r>
            <a:endParaRPr lang="en-GB" altLang="en-US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81247" y="4149080"/>
            <a:ext cx="718695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de-DE" kern="100">
                <a:solidFill>
                  <a:srgbClr val="FFFF99"/>
                </a:solidFill>
                <a:effectLst/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Sie sollten uns schneller antworten, damit wir Sie so schnell wie möglich mit Produkten zur Verfügung stellen können.</a:t>
            </a:r>
            <a:endParaRPr lang="en-US" kern="100">
              <a:solidFill>
                <a:srgbClr val="FFFF99"/>
              </a:solidFill>
              <a:effectLst/>
              <a:latin typeface="+mn-lt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65824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92460" y="1880919"/>
            <a:ext cx="74168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Wenn Sie weitere Fragen haben, wenden Sie sich bitte an uns.</a:t>
            </a:r>
            <a:endParaRPr lang="en-GB" altLang="en-US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8" y="4653136"/>
            <a:ext cx="564231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Wenn Sie weitere Fragen haben,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wenden Sie sich bitte.</a:t>
            </a:r>
            <a:endParaRPr lang="en-GB" altLang="en-US" i="1" dirty="0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66363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1024376" y="1064084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8-Schätze-Tee</a:t>
            </a:r>
            <a:endParaRPr lang="en-GB" altLang="en-US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1150644" y="4581128"/>
            <a:ext cx="71642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acht-Schätzche Tee</a:t>
            </a:r>
            <a:endParaRPr lang="en-GB" altLang="en-US" sz="1800" i="1" dirty="0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96401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1547664" y="1250724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Teemaster wurde 2020 gegründet.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1043608" y="4238009"/>
            <a:ext cx="716784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Teemaster wurde 2020 mit Genehmigung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der Stadtregierung gegründet.</a:t>
            </a:r>
            <a:endParaRPr lang="en-GB" altLang="en-US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6F5DE65-182F-4682-8362-D2D6D5C86EEF}"/>
              </a:ext>
            </a:extLst>
          </p:cNvPr>
          <p:cNvSpPr txBox="1"/>
          <p:nvPr/>
        </p:nvSpPr>
        <p:spPr>
          <a:xfrm>
            <a:off x="702800" y="1963752"/>
            <a:ext cx="800366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chemeClr val="bg1"/>
                </a:solidFill>
              </a:rPr>
              <a:t>Bei einer GmbH, die Teehandel betreibt, wird keine Genehmigung beantragt/erteilt. </a:t>
            </a:r>
          </a:p>
          <a:p>
            <a:r>
              <a:rPr lang="de-DE">
                <a:solidFill>
                  <a:schemeClr val="bg1"/>
                </a:solidFill>
              </a:rPr>
              <a:t>Drei Schritte sind notwendig:</a:t>
            </a:r>
          </a:p>
          <a:p>
            <a:pPr marL="342900" indent="-342900">
              <a:buAutoNum type="arabicPeriod"/>
            </a:pPr>
            <a:r>
              <a:rPr lang="de-DE">
                <a:solidFill>
                  <a:schemeClr val="bg1"/>
                </a:solidFill>
              </a:rPr>
              <a:t>Satzung erstellen und diese beim Notar beurkunden lassen.</a:t>
            </a:r>
          </a:p>
          <a:p>
            <a:pPr marL="342900" indent="-342900">
              <a:buAutoNum type="arabicPeriod"/>
            </a:pPr>
            <a:r>
              <a:rPr lang="de-DE">
                <a:solidFill>
                  <a:schemeClr val="bg1"/>
                </a:solidFill>
              </a:rPr>
              <a:t>Handelsregistereintrag vornehmen, man erhält eine Registernummer</a:t>
            </a:r>
          </a:p>
          <a:p>
            <a:pPr marL="342900" indent="-342900">
              <a:buAutoNum type="arabicPeriod"/>
            </a:pPr>
            <a:r>
              <a:rPr lang="de-DE">
                <a:solidFill>
                  <a:schemeClr val="bg1"/>
                </a:solidFill>
              </a:rPr>
              <a:t>Mit der Registernummer zum Gewerbeamt zur Gewerbeanmeldung gehen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21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617217" y="3872694"/>
            <a:ext cx="779026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i="1">
                <a:solidFill>
                  <a:srgbClr val="FFFF99"/>
                </a:solidFill>
                <a:latin typeface="+mn-lt"/>
              </a:rPr>
              <a:t>Wir danken für Ihre Anfrage und freuen uns Ihnen mitteilen zu können, dass wir das Angebot annehmen.</a:t>
            </a:r>
            <a:endParaRPr lang="en-GB" altLang="en-US" i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043608" y="740152"/>
            <a:ext cx="68407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i="1">
                <a:solidFill>
                  <a:schemeClr val="bg1"/>
                </a:solidFill>
              </a:rPr>
              <a:t>Wir danken für Ihr Angebot und freuen uns Ihnen mitteilen zu können, dass wir dieses annehmen.</a:t>
            </a:r>
            <a:endParaRPr lang="de-DE" sz="32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88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1619672" y="4581128"/>
            <a:ext cx="741682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>
                <a:solidFill>
                  <a:srgbClr val="FFFF99"/>
                </a:solidFill>
                <a:latin typeface="+mn-lt"/>
              </a:rPr>
              <a:t>Wir nehmen Ihr Angebot an. </a:t>
            </a:r>
            <a:r>
              <a:rPr lang="de-DE">
                <a:solidFill>
                  <a:srgbClr val="FFFF99"/>
                </a:solidFill>
              </a:rPr>
              <a:t>Zahlungsbedingungen: sofort nach Lieferung, abzüglich 20% Skonto.</a:t>
            </a:r>
            <a:endParaRPr lang="en-US">
              <a:solidFill>
                <a:srgbClr val="FFFF99"/>
              </a:solidFill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1331640" y="1196752"/>
            <a:ext cx="662473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b="1" i="1">
                <a:solidFill>
                  <a:schemeClr val="bg1"/>
                </a:solidFill>
              </a:rPr>
              <a:t>Wir nehmen Ihr Angebot an und zahlen sofort nach Lieferung, abzüglich 2 % Skonto.</a:t>
            </a:r>
            <a:endParaRPr lang="en-GB" altLang="en-US" sz="1800" b="1" i="1" dirty="0">
              <a:solidFill>
                <a:schemeClr val="bg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79383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6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63588" y="540800"/>
            <a:ext cx="7416824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Wir sind damit einverstanden, innerhalb von vier Tagen oder auch per Vorkasse zu bezahlen.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b="1" i="1">
              <a:solidFill>
                <a:schemeClr val="bg1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…, innerhalb von 4 Tagen nach Erhalt der Ware zu bezahlen.</a:t>
            </a:r>
            <a:endParaRPr lang="en-GB" altLang="en-US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8" y="4653136"/>
            <a:ext cx="697093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Wir sind damit einverstanden, Vorkasse innerhalb von 4 Tagen nach bezahlen zu leisten.</a:t>
            </a:r>
            <a:endParaRPr lang="en-GB" altLang="en-US" sz="1800" i="1" dirty="0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28550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92460" y="1880919"/>
            <a:ext cx="74168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Wäre es möglich, die Ware innerhalb von 7 Tagen zu liefern?</a:t>
            </a:r>
            <a:endParaRPr lang="en-GB" altLang="en-US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82004" y="4149080"/>
            <a:ext cx="711494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Wäre es möglich die Ware innerhalb 7 Tage zu liefern?</a:t>
            </a:r>
            <a:endParaRPr lang="en-GB" altLang="en-US" sz="1800" i="1" dirty="0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41674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1010661" y="764704"/>
            <a:ext cx="7416824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Da wir vor der Teilnahme am Weihnachtsmarkt stehen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b="1" i="1">
              <a:solidFill>
                <a:schemeClr val="bg1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Da wir bald am Weihnachtsmarkt teilnehmen …</a:t>
            </a:r>
            <a:endParaRPr lang="en-GB" altLang="en-US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8" y="4653136"/>
            <a:ext cx="632286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Da wir bald der Teilnahme am Weihnachtsmarkt stehen …</a:t>
            </a:r>
            <a:endParaRPr lang="en-GB" altLang="en-US" sz="1800" i="1" dirty="0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45885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971600" y="1196752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30 % des Betrages als Anzahlung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9" y="4653136"/>
            <a:ext cx="68269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30% der Betrag als Anzahlung</a:t>
            </a:r>
            <a:endParaRPr lang="en-GB" altLang="en-US" sz="1800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17217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758954" y="826894"/>
            <a:ext cx="784549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… können Sie diese Bedingung akzeptieren?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b="1" i="1">
              <a:solidFill>
                <a:schemeClr val="bg1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Wir möchten Sie bitten, eine Vorauszahlung zu leisten.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524429" y="4171273"/>
            <a:ext cx="788587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Wir brauchen eine Vorauszahlung. Können Sie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solche Reservierung akzeptieren?</a:t>
            </a:r>
            <a:endParaRPr lang="en-GB" altLang="en-US" sz="1800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405227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92460" y="1880919"/>
            <a:ext cx="74168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…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Ich freue mich auf Ihre Antwort!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1403648" y="4215448"/>
            <a:ext cx="578273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…wir haben Ihr Angebot erhalten.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Ich freue mich auf Deine Antwort!</a:t>
            </a:r>
            <a:endParaRPr lang="en-GB" altLang="en-US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94386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971600" y="513992"/>
            <a:ext cx="7416824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… wir freuen uns darauf, bei Ihnen einzukaufen.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b="1" i="1">
              <a:solidFill>
                <a:schemeClr val="bg1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… wir sind sehr überzeugt von Ihrem Angebot und möchten deshalb bei Ihnen einkaufen.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8" y="4653136"/>
            <a:ext cx="6970932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b="1" i="1">
                <a:solidFill>
                  <a:srgbClr val="FFFF99"/>
                </a:solidFill>
                <a:latin typeface="+mn-lt"/>
              </a:rPr>
              <a:t>… wir sind sehr bereit, bei Ihnen einzukaufen.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85392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92460" y="1880919"/>
            <a:ext cx="74168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Geldmangel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finanzieller Engpass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8" y="4653136"/>
            <a:ext cx="33794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Mangel an Geldern</a:t>
            </a:r>
            <a:endParaRPr lang="en-GB" altLang="en-US" sz="1800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57581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92460" y="1880919"/>
            <a:ext cx="74168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Stilbruch: entweder Ihre+Sie oder Deine+Du bist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702800" y="4437112"/>
            <a:ext cx="526996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i="1">
                <a:solidFill>
                  <a:srgbClr val="FFFF99"/>
                </a:solidFill>
              </a:rPr>
              <a:t>Deine Aufgaben: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i="1">
                <a:solidFill>
                  <a:srgbClr val="FFFF99"/>
                </a:solidFill>
              </a:rPr>
              <a:t>Sie sind auch für HR zuständig.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01570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1024376" y="1556792"/>
            <a:ext cx="74168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Falls Sie nicht einverstanden sind, teilen Sie uns bitte Ihre Meinung mit.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8" y="4653136"/>
            <a:ext cx="604094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Wenn Sie nicht einverstanden sind,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gaben Sie bitte Ihre Meinung ab.</a:t>
            </a:r>
            <a:endParaRPr lang="en-GB" altLang="en-US" sz="1800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49194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92460" y="1880919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Wir freuen uns über Ihre Anfrage.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8" y="4653136"/>
            <a:ext cx="695613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Wir halten Ihre Anfrage für angemessen.</a:t>
            </a:r>
            <a:endParaRPr lang="en-GB" altLang="en-US" sz="1800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01062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92460" y="1880919"/>
            <a:ext cx="74168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… wir sind sehr an einer weiteren Zusammenarbeit interessiert.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465747" y="3645024"/>
            <a:ext cx="7975453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Wir danken Ihnen für Ihre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Bestellung von 8-Schätze-Tee!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Wenn die Lieferung zu unserer Zufriedenheit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ausfällt, sind wir an einer weiteren Zusammen-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arbeit interessiert.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288332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702800" y="1880919"/>
            <a:ext cx="7738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Wir möchten 500 kg Tee kaufen und die 20 % Rabatt nutzen.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8" y="4653136"/>
            <a:ext cx="746785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Wir wollen 500kg Tee kaufen, dann wir 20 % Rabatt nutzen können.</a:t>
            </a:r>
            <a:endParaRPr lang="en-GB" altLang="en-US" sz="1800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44641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92460" y="1880919"/>
            <a:ext cx="74168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Bitte teilen sie uns die Menge mit, die Sie bestellen wollen.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1475656" y="4335385"/>
            <a:ext cx="646687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Sie sollen innerhalb von 3 Tage auf die Menge antworten, die Sie bestellen möchten.</a:t>
            </a:r>
            <a:endParaRPr lang="en-GB" altLang="en-US" sz="1800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361474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92460" y="1880919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verschiedene Qualitäten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8" y="4653136"/>
            <a:ext cx="39717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verschiedene Qualitäts</a:t>
            </a:r>
            <a:endParaRPr lang="en-GB" altLang="en-US" sz="1800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92426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92460" y="1880919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908872" y="4299156"/>
            <a:ext cx="506895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Qualität: Wir erwarten einen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Hochschulabschluss.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  <p:sp>
        <p:nvSpPr>
          <p:cNvPr id="3" name="Rechteck 2"/>
          <p:cNvSpPr/>
          <p:nvPr/>
        </p:nvSpPr>
        <p:spPr>
          <a:xfrm>
            <a:off x="1187623" y="1022058"/>
            <a:ext cx="68114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de-DE" altLang="en-US" sz="3200" i="1">
                <a:solidFill>
                  <a:schemeClr val="bg1"/>
                </a:solidFill>
              </a:rPr>
              <a:t>Qualifikationen: Wir erwarten …</a:t>
            </a:r>
          </a:p>
        </p:txBody>
      </p:sp>
    </p:spTree>
    <p:extLst>
      <p:ext uri="{BB962C8B-B14F-4D97-AF65-F5344CB8AC3E}">
        <p14:creationId xmlns:p14="http://schemas.microsoft.com/office/powerpoint/2010/main" val="342013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63588" y="1029516"/>
            <a:ext cx="741682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de-DE" altLang="en-US" i="1">
                <a:solidFill>
                  <a:schemeClr val="bg1"/>
                </a:solidFill>
              </a:rPr>
              <a:t>Zurzeit suchen wir eine(n) Manager(in).</a:t>
            </a:r>
            <a:endParaRPr lang="en-GB" altLang="en-US" i="1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Zur Verstärkung unseres Teams suchen wir zurzeit eine(n) Manager(in).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41429" y="4653136"/>
            <a:ext cx="711494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Jetzt müssen wir einen weiblichen oder männlichen Manager einstellen.</a:t>
            </a:r>
            <a:endParaRPr lang="en-GB" altLang="en-US" sz="1800" i="1">
              <a:solidFill>
                <a:srgbClr val="FFFF99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16243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2123728" y="1490645"/>
            <a:ext cx="7416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i="1">
                <a:solidFill>
                  <a:schemeClr val="bg1"/>
                </a:solidFill>
                <a:latin typeface="+mn-lt"/>
              </a:rPr>
              <a:t>Universitätsabschluss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2195736" y="4653136"/>
            <a:ext cx="56753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i="1">
                <a:solidFill>
                  <a:srgbClr val="FFFF99"/>
                </a:solidFill>
              </a:rPr>
              <a:t>Universitätsabschluss oder höher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B74EEC3-3300-4389-9999-7A198FE99CD5}"/>
              </a:ext>
            </a:extLst>
          </p:cNvPr>
          <p:cNvSpPr txBox="1"/>
          <p:nvPr/>
        </p:nvSpPr>
        <p:spPr>
          <a:xfrm>
            <a:off x="702800" y="3403122"/>
            <a:ext cx="77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FFFF99"/>
                </a:solidFill>
              </a:rPr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89094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1307</Words>
  <Application>Microsoft Office PowerPoint</Application>
  <PresentationFormat>Bildschirmpräsentation (4:3)</PresentationFormat>
  <Paragraphs>260</Paragraphs>
  <Slides>65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65</vt:i4>
      </vt:variant>
    </vt:vector>
  </HeadingPairs>
  <TitlesOfParts>
    <vt:vector size="69" baseType="lpstr">
      <vt:lpstr>Arial</vt:lpstr>
      <vt:lpstr>Calibri</vt:lpstr>
      <vt:lpstr>Comic Sans MS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Chalkboard PowerPoint Presentation</dc:title>
  <dc:creator>Windows User</dc:creator>
  <cp:lastModifiedBy>Andre Spindler</cp:lastModifiedBy>
  <cp:revision>179</cp:revision>
  <dcterms:created xsi:type="dcterms:W3CDTF">2011-05-07T15:33:03Z</dcterms:created>
  <dcterms:modified xsi:type="dcterms:W3CDTF">2020-12-29T22:34:06Z</dcterms:modified>
</cp:coreProperties>
</file>